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8" r:id="rId2"/>
    <p:sldId id="257" r:id="rId3"/>
    <p:sldId id="271" r:id="rId4"/>
    <p:sldId id="307" r:id="rId5"/>
    <p:sldId id="272" r:id="rId6"/>
    <p:sldId id="274" r:id="rId7"/>
    <p:sldId id="276" r:id="rId8"/>
    <p:sldId id="277" r:id="rId9"/>
    <p:sldId id="309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47D6C-198F-4762-AC8C-8C5BC052AE0B}" type="datetimeFigureOut">
              <a:rPr lang="en-US" smtClean="0"/>
              <a:t>5/8/2013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86C3D-62EC-4778-A5D7-6F341FE819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730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BE6C-3FE4-4D64-86EE-B2D402544EA6}" type="datetimeFigureOut">
              <a:rPr lang="en-US" smtClean="0"/>
              <a:t>5/8/2013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277E-ABBE-4FA8-88E9-6974D379C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48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BE6C-3FE4-4D64-86EE-B2D402544EA6}" type="datetimeFigureOut">
              <a:rPr lang="en-US" smtClean="0"/>
              <a:t>5/8/2013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277E-ABBE-4FA8-88E9-6974D379C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03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BE6C-3FE4-4D64-86EE-B2D402544EA6}" type="datetimeFigureOut">
              <a:rPr lang="en-US" smtClean="0"/>
              <a:t>5/8/2013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277E-ABBE-4FA8-88E9-6974D379C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40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BE6C-3FE4-4D64-86EE-B2D402544EA6}" type="datetimeFigureOut">
              <a:rPr lang="en-US" smtClean="0"/>
              <a:t>5/8/2013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277E-ABBE-4FA8-88E9-6974D379C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132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BE6C-3FE4-4D64-86EE-B2D402544EA6}" type="datetimeFigureOut">
              <a:rPr lang="en-US" smtClean="0"/>
              <a:t>5/8/2013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277E-ABBE-4FA8-88E9-6974D379C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16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BE6C-3FE4-4D64-86EE-B2D402544EA6}" type="datetimeFigureOut">
              <a:rPr lang="en-US" smtClean="0"/>
              <a:t>5/8/2013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277E-ABBE-4FA8-88E9-6974D379C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48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BE6C-3FE4-4D64-86EE-B2D402544EA6}" type="datetimeFigureOut">
              <a:rPr lang="en-US" smtClean="0"/>
              <a:t>5/8/2013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277E-ABBE-4FA8-88E9-6974D379C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42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BE6C-3FE4-4D64-86EE-B2D402544EA6}" type="datetimeFigureOut">
              <a:rPr lang="en-US" smtClean="0"/>
              <a:t>5/8/2013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277E-ABBE-4FA8-88E9-6974D379C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971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BE6C-3FE4-4D64-86EE-B2D402544EA6}" type="datetimeFigureOut">
              <a:rPr lang="en-US" smtClean="0"/>
              <a:t>5/8/2013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277E-ABBE-4FA8-88E9-6974D379C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37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BE6C-3FE4-4D64-86EE-B2D402544EA6}" type="datetimeFigureOut">
              <a:rPr lang="en-US" smtClean="0"/>
              <a:t>5/8/2013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277E-ABBE-4FA8-88E9-6974D379C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237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BE6C-3FE4-4D64-86EE-B2D402544EA6}" type="datetimeFigureOut">
              <a:rPr lang="en-US" smtClean="0"/>
              <a:t>5/8/2013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277E-ABBE-4FA8-88E9-6974D379C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13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FBE6C-3FE4-4D64-86EE-B2D402544EA6}" type="datetimeFigureOut">
              <a:rPr lang="en-US" smtClean="0"/>
              <a:t>5/8/2013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3277E-ABBE-4FA8-88E9-6974D379C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17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Food Services Program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Administrative Services 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465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Administrative Services 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Administrative </a:t>
            </a:r>
            <a:r>
              <a:rPr lang="en-US" dirty="0"/>
              <a:t>Services </a:t>
            </a:r>
            <a:r>
              <a:rPr lang="en-US" dirty="0" smtClean="0"/>
              <a:t>Division </a:t>
            </a:r>
            <a:r>
              <a:rPr lang="en-US" dirty="0"/>
              <a:t>is </a:t>
            </a:r>
            <a:r>
              <a:rPr lang="en-US" dirty="0" smtClean="0"/>
              <a:t>committed to providing an exceptional learning environment by providing </a:t>
            </a:r>
            <a:r>
              <a:rPr lang="en-US" dirty="0"/>
              <a:t>the highest quality support services in the most </a:t>
            </a:r>
            <a:r>
              <a:rPr lang="en-US" dirty="0" smtClean="0"/>
              <a:t>effective and cost efficient manner, with an emphasis on integrity, customer service and continuous improvement.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25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Service KPI’s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583556"/>
              </p:ext>
            </p:extLst>
          </p:nvPr>
        </p:nvGraphicFramePr>
        <p:xfrm>
          <a:off x="762000" y="1447800"/>
          <a:ext cx="7315201" cy="4006275"/>
        </p:xfrm>
        <a:graphic>
          <a:graphicData uri="http://schemas.openxmlformats.org/drawingml/2006/table">
            <a:tbl>
              <a:tblPr firstRow="1" firstCol="1" bandRow="1"/>
              <a:tblGrid>
                <a:gridCol w="4699165"/>
                <a:gridCol w="1168235"/>
                <a:gridCol w="1447801"/>
              </a:tblGrid>
              <a:tr h="254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8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2010-11</a:t>
                      </a:r>
                      <a:endParaRPr lang="en-US" sz="18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2011-12</a:t>
                      </a:r>
                      <a:endParaRPr lang="en-US" sz="18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8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Overall Sales</a:t>
                      </a:r>
                      <a:endParaRPr lang="en-US" sz="20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$723,538</a:t>
                      </a: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</a:t>
                      </a: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$1,234,865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8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Average Dollar amount of guest check</a:t>
                      </a:r>
                      <a:endParaRPr lang="en-US" sz="20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$3.29</a:t>
                      </a: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$4.39</a:t>
                      </a: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6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students employed</a:t>
                      </a:r>
                      <a:endParaRPr lang="en-US" sz="20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35</a:t>
                      </a: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Board</a:t>
                      </a:r>
                      <a:r>
                        <a:rPr lang="en-US" sz="20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of Health Rating</a:t>
                      </a: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“A”</a:t>
                      </a: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“A”</a:t>
                      </a: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Commissions</a:t>
                      </a:r>
                      <a:r>
                        <a:rPr lang="en-US" sz="20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paid to college</a:t>
                      </a: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$15,060</a:t>
                      </a: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$21,827</a:t>
                      </a: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58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Food Service</a:t>
            </a:r>
            <a:br>
              <a:rPr lang="en-US" dirty="0" smtClean="0"/>
            </a:br>
            <a:r>
              <a:rPr lang="en-US" dirty="0" smtClean="0"/>
              <a:t> Student Satisfaction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091737"/>
              </p:ext>
            </p:extLst>
          </p:nvPr>
        </p:nvGraphicFramePr>
        <p:xfrm>
          <a:off x="1066798" y="1676400"/>
          <a:ext cx="7086601" cy="5038309"/>
        </p:xfrm>
        <a:graphic>
          <a:graphicData uri="http://schemas.openxmlformats.org/drawingml/2006/table">
            <a:tbl>
              <a:tblPr firstRow="1" firstCol="1" bandRow="1"/>
              <a:tblGrid>
                <a:gridCol w="3582237"/>
                <a:gridCol w="1752182"/>
                <a:gridCol w="1752182"/>
              </a:tblGrid>
              <a:tr h="5509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Satisfaction</a:t>
                      </a:r>
                      <a:endParaRPr lang="en-US" sz="20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Fall 2010</a:t>
                      </a:r>
                      <a:endParaRPr lang="en-US" sz="14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Fall 2011</a:t>
                      </a:r>
                      <a:endParaRPr lang="en-US" sz="14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4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Arial"/>
                          <a:ea typeface="Cambria"/>
                          <a:cs typeface="Times New Roman"/>
                        </a:rPr>
                        <a:t>Courteousness of staff</a:t>
                      </a:r>
                      <a:endParaRPr lang="en-US" sz="20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89.6% </a:t>
                      </a:r>
                      <a:r>
                        <a:rPr lang="en-U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were satisfied</a:t>
                      </a:r>
                      <a:endParaRPr lang="en-US" sz="20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92.2% </a:t>
                      </a:r>
                      <a:r>
                        <a:rPr lang="en-U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satisfied</a:t>
                      </a:r>
                      <a:endParaRPr lang="en-US" sz="20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Arial"/>
                          <a:ea typeface="Cambria"/>
                          <a:cs typeface="Times New Roman"/>
                        </a:rPr>
                        <a:t>Selection</a:t>
                      </a:r>
                      <a:r>
                        <a:rPr lang="en-US" sz="2000" b="1" baseline="0" dirty="0" smtClean="0">
                          <a:effectLst/>
                          <a:latin typeface="Arial"/>
                          <a:ea typeface="Cambria"/>
                          <a:cs typeface="Times New Roman"/>
                        </a:rPr>
                        <a:t> of hot and cold food items</a:t>
                      </a:r>
                      <a:endParaRPr lang="en-US" sz="20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65.3% </a:t>
                      </a:r>
                      <a:r>
                        <a:rPr lang="en-U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were satisfied</a:t>
                      </a:r>
                      <a:endParaRPr lang="en-US" sz="20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75.9% </a:t>
                      </a:r>
                      <a:r>
                        <a:rPr lang="en-U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were satisfied</a:t>
                      </a:r>
                      <a:endParaRPr lang="en-US" sz="20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Arial"/>
                          <a:ea typeface="Cambria"/>
                          <a:cs typeface="Times New Roman"/>
                        </a:rPr>
                        <a:t>Cleanliness</a:t>
                      </a:r>
                      <a:r>
                        <a:rPr lang="en-US" sz="2000" b="1" baseline="0" dirty="0" smtClean="0">
                          <a:effectLst/>
                          <a:latin typeface="Arial"/>
                          <a:ea typeface="Cambria"/>
                          <a:cs typeface="Times New Roman"/>
                        </a:rPr>
                        <a:t> of food service area</a:t>
                      </a:r>
                      <a:endParaRPr lang="en-US" sz="20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87.1% </a:t>
                      </a:r>
                      <a:r>
                        <a:rPr lang="en-U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were satisfied</a:t>
                      </a:r>
                      <a:endParaRPr lang="en-US" sz="20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91.9% </a:t>
                      </a:r>
                      <a:r>
                        <a:rPr lang="en-U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were satisfied</a:t>
                      </a:r>
                      <a:endParaRPr lang="en-US" sz="20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Arial"/>
                          <a:ea typeface="Cambria"/>
                          <a:cs typeface="Times New Roman"/>
                        </a:rPr>
                        <a:t>Food</a:t>
                      </a:r>
                      <a:r>
                        <a:rPr lang="en-US" sz="2000" b="1" baseline="0" dirty="0" smtClean="0">
                          <a:effectLst/>
                          <a:latin typeface="Arial"/>
                          <a:ea typeface="Cambria"/>
                          <a:cs typeface="Times New Roman"/>
                        </a:rPr>
                        <a:t> inventory levels</a:t>
                      </a:r>
                      <a:endParaRPr lang="en-US" sz="20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77.6% </a:t>
                      </a:r>
                      <a:r>
                        <a:rPr lang="en-U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were satisfied</a:t>
                      </a:r>
                      <a:endParaRPr lang="en-US" sz="20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79.0% </a:t>
                      </a:r>
                      <a:r>
                        <a:rPr lang="en-U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were satisfied</a:t>
                      </a:r>
                      <a:endParaRPr lang="en-US" sz="20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4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Arial" pitchFamily="34" charset="0"/>
                          <a:ea typeface="Cambria"/>
                          <a:cs typeface="Arial" pitchFamily="34" charset="0"/>
                        </a:rPr>
                        <a:t>Speed</a:t>
                      </a:r>
                      <a:r>
                        <a:rPr lang="en-US" sz="2000" b="1" baseline="0" dirty="0" smtClean="0">
                          <a:effectLst/>
                          <a:latin typeface="Arial" pitchFamily="34" charset="0"/>
                          <a:ea typeface="Cambria"/>
                          <a:cs typeface="Arial" pitchFamily="34" charset="0"/>
                        </a:rPr>
                        <a:t> of Service</a:t>
                      </a:r>
                      <a:endParaRPr lang="en-US" sz="2000" b="1" dirty="0">
                        <a:effectLst/>
                        <a:latin typeface="Arial" pitchFamily="34" charset="0"/>
                        <a:ea typeface="Cambri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76.7% </a:t>
                      </a:r>
                      <a:r>
                        <a:rPr lang="en-U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were satisfied</a:t>
                      </a:r>
                      <a:endParaRPr lang="en-US" sz="20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84.0% </a:t>
                      </a:r>
                      <a:r>
                        <a:rPr lang="en-U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were satisfied</a:t>
                      </a:r>
                      <a:endParaRPr lang="en-US" sz="20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5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Arial"/>
                          <a:ea typeface="Cambria"/>
                          <a:cs typeface="Times New Roman"/>
                        </a:rPr>
                        <a:t>Price of food items</a:t>
                      </a:r>
                      <a:endParaRPr lang="en-US" sz="20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45.9% </a:t>
                      </a:r>
                      <a:r>
                        <a:rPr lang="en-U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were satisfied</a:t>
                      </a:r>
                      <a:endParaRPr lang="en-US" sz="20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44.6% </a:t>
                      </a:r>
                      <a:r>
                        <a:rPr lang="en-U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were satisfied</a:t>
                      </a:r>
                      <a:endParaRPr lang="en-US" sz="20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290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600" dirty="0" smtClean="0"/>
              <a:t>Food Service</a:t>
            </a:r>
            <a:br>
              <a:rPr lang="en-US" sz="3600" dirty="0" smtClean="0"/>
            </a:br>
            <a:r>
              <a:rPr lang="en-US" sz="3600" dirty="0" smtClean="0"/>
              <a:t>Faculty &amp; Staff Satisfaction Surveys</a:t>
            </a:r>
            <a:endParaRPr lang="en-US" sz="36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156520"/>
              </p:ext>
            </p:extLst>
          </p:nvPr>
        </p:nvGraphicFramePr>
        <p:xfrm>
          <a:off x="685800" y="1143000"/>
          <a:ext cx="7772400" cy="5432853"/>
        </p:xfrm>
        <a:graphic>
          <a:graphicData uri="http://schemas.openxmlformats.org/drawingml/2006/table">
            <a:tbl>
              <a:tblPr firstRow="1" firstCol="1" bandRow="1"/>
              <a:tblGrid>
                <a:gridCol w="5105400"/>
                <a:gridCol w="2667000"/>
              </a:tblGrid>
              <a:tr h="3604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Satisfaction</a:t>
                      </a:r>
                      <a:endParaRPr lang="en-US" sz="20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Fall 2011</a:t>
                      </a:r>
                      <a:endParaRPr lang="en-US" sz="20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Courteousness of staff</a:t>
                      </a:r>
                      <a:endParaRPr lang="en-US" sz="20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44.6% </a:t>
                      </a:r>
                      <a:r>
                        <a:rPr lang="en-US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were satisfied</a:t>
                      </a:r>
                      <a:endParaRPr lang="en-US" sz="20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17.7% </a:t>
                      </a:r>
                      <a:r>
                        <a:rPr lang="en-US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were neutral</a:t>
                      </a:r>
                      <a:endParaRPr lang="en-US" sz="20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6.7% </a:t>
                      </a:r>
                      <a:r>
                        <a:rPr lang="en-US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were dissatisfied</a:t>
                      </a:r>
                      <a:endParaRPr lang="en-US" sz="20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Selection</a:t>
                      </a:r>
                      <a:r>
                        <a:rPr lang="en-US" sz="2000" b="1" baseline="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of hot and cold food items</a:t>
                      </a:r>
                      <a:endParaRPr lang="en-US" sz="20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35.6% were satisfied</a:t>
                      </a:r>
                      <a:endParaRPr lang="en-US" sz="2000" b="1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24.5% were neutral</a:t>
                      </a:r>
                      <a:endParaRPr lang="en-US" sz="2000" b="1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39.9% were dissatisfied</a:t>
                      </a:r>
                      <a:endParaRPr lang="en-US" sz="20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Cleanliness</a:t>
                      </a:r>
                      <a:r>
                        <a:rPr lang="en-US" sz="2000" b="1" baseline="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of food service areas</a:t>
                      </a:r>
                      <a:endParaRPr lang="en-US" sz="20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59.1% were satisfied</a:t>
                      </a:r>
                      <a:endParaRPr lang="en-US" sz="2000" b="1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24.1% were neutral</a:t>
                      </a:r>
                      <a:endParaRPr lang="en-US" sz="2000" b="1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16.8% were dissatisfied</a:t>
                      </a:r>
                      <a:endParaRPr lang="en-US" sz="20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9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Food</a:t>
                      </a:r>
                      <a:r>
                        <a:rPr lang="en-US" sz="2000" b="1" baseline="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Inventory levels</a:t>
                      </a:r>
                      <a:endParaRPr lang="en-US" sz="20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37.9% </a:t>
                      </a:r>
                      <a:r>
                        <a:rPr lang="en-US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were </a:t>
                      </a: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satisfied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31.4% were neutral</a:t>
                      </a:r>
                      <a:endParaRPr lang="en-US" sz="2000" b="1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30.8% </a:t>
                      </a:r>
                      <a:r>
                        <a:rPr lang="en-US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were dissatisfied</a:t>
                      </a:r>
                      <a:endParaRPr lang="en-US" sz="20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9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Taste</a:t>
                      </a:r>
                      <a:r>
                        <a:rPr lang="en-US" sz="2000" b="1" baseline="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and quality of food served</a:t>
                      </a:r>
                      <a:endParaRPr lang="en-US" sz="20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40.5% </a:t>
                      </a:r>
                      <a:r>
                        <a:rPr lang="en-US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were satisfied</a:t>
                      </a:r>
                      <a:endParaRPr lang="en-US" sz="20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26.2% </a:t>
                      </a:r>
                      <a:r>
                        <a:rPr lang="en-US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were neutral</a:t>
                      </a:r>
                      <a:endParaRPr lang="en-US" sz="20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33.4% </a:t>
                      </a:r>
                      <a:r>
                        <a:rPr lang="en-US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were dissatisfied</a:t>
                      </a:r>
                      <a:endParaRPr lang="en-US" sz="20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322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Food Service Contributions to Institutional Improvements (outcomes)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Participated in college wellness efforts </a:t>
            </a:r>
          </a:p>
          <a:p>
            <a:pPr lvl="1"/>
            <a:r>
              <a:rPr lang="en-US" dirty="0" smtClean="0"/>
              <a:t>(College Goal 2, 3, 7, 10, 11 )</a:t>
            </a:r>
          </a:p>
          <a:p>
            <a:r>
              <a:rPr lang="en-US" dirty="0" smtClean="0"/>
              <a:t>Developed additional food venues and menu choices </a:t>
            </a:r>
          </a:p>
          <a:p>
            <a:pPr lvl="1"/>
            <a:r>
              <a:rPr lang="en-US" dirty="0" smtClean="0"/>
              <a:t>(College Goal 3, 4, 8, 11)</a:t>
            </a:r>
          </a:p>
          <a:p>
            <a:r>
              <a:rPr lang="en-US" dirty="0" smtClean="0"/>
              <a:t>Implemented green cleaning chemical use and practices.  </a:t>
            </a:r>
          </a:p>
          <a:p>
            <a:pPr lvl="1"/>
            <a:r>
              <a:rPr lang="en-US" dirty="0" smtClean="0"/>
              <a:t>(College Goal 6, 8, 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00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Food Service Needs Identified by </a:t>
            </a:r>
            <a:br>
              <a:rPr lang="en-US" dirty="0" smtClean="0"/>
            </a:br>
            <a:r>
              <a:rPr lang="en-US" dirty="0" smtClean="0"/>
              <a:t>Program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</a:t>
            </a:r>
            <a:r>
              <a:rPr lang="en-US" dirty="0" smtClean="0"/>
              <a:t>ncrease staffing levels. </a:t>
            </a:r>
          </a:p>
          <a:p>
            <a:r>
              <a:rPr lang="en-US" dirty="0" smtClean="0"/>
              <a:t>Review menu options and create value priced menu.</a:t>
            </a:r>
          </a:p>
          <a:p>
            <a:r>
              <a:rPr lang="en-US" dirty="0" smtClean="0"/>
              <a:t>Replace static menu boards with digital menu displays.</a:t>
            </a:r>
          </a:p>
          <a:p>
            <a:r>
              <a:rPr lang="en-US" dirty="0" smtClean="0"/>
              <a:t>Continue to work on service and menu selections to increase overall satisfaction and provide diverse, healthy menu choices.</a:t>
            </a:r>
          </a:p>
          <a:p>
            <a:r>
              <a:rPr lang="en-US" dirty="0" smtClean="0"/>
              <a:t>Upgrade satellite sites to provide better selection and services.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820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Food Service Goals Based on Program Review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Feature low priced menu specials/bundles to improve perception of high prices.</a:t>
            </a:r>
          </a:p>
          <a:p>
            <a:r>
              <a:rPr lang="en-US" dirty="0" smtClean="0"/>
              <a:t>Replace static menu boards  </a:t>
            </a:r>
          </a:p>
          <a:p>
            <a:r>
              <a:rPr lang="en-US" dirty="0" smtClean="0"/>
              <a:t>Increase menu items featuring global and regional.</a:t>
            </a:r>
          </a:p>
          <a:p>
            <a:r>
              <a:rPr lang="en-US" dirty="0" smtClean="0"/>
              <a:t>Increase access and awareness of nutritional information </a:t>
            </a:r>
          </a:p>
          <a:p>
            <a:r>
              <a:rPr lang="en-US" dirty="0" smtClean="0"/>
              <a:t>Build “Flavour” catering website that features interactive catering, dining menus and nutritional data access</a:t>
            </a:r>
          </a:p>
        </p:txBody>
      </p:sp>
    </p:spTree>
    <p:extLst>
      <p:ext uri="{BB962C8B-B14F-4D97-AF65-F5344CB8AC3E}">
        <p14:creationId xmlns:p14="http://schemas.microsoft.com/office/powerpoint/2010/main" val="737193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Tim.Flood\Local Settings\Temporary Internet Files\Content.IE5\1JIXKPJN\MC9003562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838200"/>
            <a:ext cx="6019799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756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5613</TotalTime>
  <Words>438</Words>
  <Application>Microsoft Office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Food Services Program Review</vt:lpstr>
      <vt:lpstr>Administrative Services Mission Statement</vt:lpstr>
      <vt:lpstr>Food Service KPI’s</vt:lpstr>
      <vt:lpstr>Food Service  Student Satisfaction Surveys</vt:lpstr>
      <vt:lpstr>Food Service Faculty &amp; Staff Satisfaction Surveys</vt:lpstr>
      <vt:lpstr>Food Service Contributions to Institutional Improvements (outcomes)</vt:lpstr>
      <vt:lpstr>Food Service Needs Identified by  Program Review</vt:lpstr>
      <vt:lpstr>Food Service Goals Based on Program Review Analysis</vt:lpstr>
      <vt:lpstr>PowerPoint Presentation</vt:lpstr>
    </vt:vector>
  </TitlesOfParts>
  <Company>Grossmont-Cuyamaca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Services Program Review</dc:title>
  <dc:creator>GCCCD</dc:creator>
  <cp:lastModifiedBy>Patty.Sparks</cp:lastModifiedBy>
  <cp:revision>108</cp:revision>
  <cp:lastPrinted>2013-03-28T17:38:56Z</cp:lastPrinted>
  <dcterms:created xsi:type="dcterms:W3CDTF">2012-11-02T16:46:11Z</dcterms:created>
  <dcterms:modified xsi:type="dcterms:W3CDTF">2013-05-08T15:54:48Z</dcterms:modified>
</cp:coreProperties>
</file>